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9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13824" userDrawn="1">
          <p15:clr>
            <a:srgbClr val="A4A3A4"/>
          </p15:clr>
        </p15:guide>
        <p15:guide id="3" orient="horz" pos="1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2"/>
    <p:restoredTop sz="93741"/>
  </p:normalViewPr>
  <p:slideViewPr>
    <p:cSldViewPr snapToObjects="1" showGuides="1">
      <p:cViewPr>
        <p:scale>
          <a:sx n="10" d="100"/>
          <a:sy n="10" d="100"/>
        </p:scale>
        <p:origin x="4024" y="1744"/>
      </p:cViewPr>
      <p:guideLst>
        <p:guide orient="horz" pos="3168"/>
        <p:guide pos="13824"/>
        <p:guide orient="horz" pos="1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8CA95-763A-F941-AD90-E4F3CE42030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A25B-DBB4-9B44-83A8-A5A830993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25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4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0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0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5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8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1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3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2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9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854DB-CBC7-0642-9B13-3D054C97565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EFD99-2212-BC44-902F-9C832BF7C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9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Brand Graphic Elements (Web)">
            <a:extLst>
              <a:ext uri="{FF2B5EF4-FFF2-40B4-BE49-F238E27FC236}">
                <a16:creationId xmlns:a16="http://schemas.microsoft.com/office/drawing/2014/main" id="{7659917D-2040-59FB-4679-763567A30A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29045" y="-7110194"/>
            <a:ext cx="34911846" cy="29174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rand Graphic Elements (Web)">
            <a:extLst>
              <a:ext uri="{FF2B5EF4-FFF2-40B4-BE49-F238E27FC236}">
                <a16:creationId xmlns:a16="http://schemas.microsoft.com/office/drawing/2014/main" id="{ADD598A1-1DF6-1368-D202-069B33F0692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98"/>
          <a:stretch/>
        </p:blipFill>
        <p:spPr bwMode="auto">
          <a:xfrm>
            <a:off x="19727342" y="6962991"/>
            <a:ext cx="26610609" cy="26033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310B08-DC42-BD76-1AD9-F2953B877134}"/>
              </a:ext>
            </a:extLst>
          </p:cNvPr>
          <p:cNvSpPr txBox="1"/>
          <p:nvPr/>
        </p:nvSpPr>
        <p:spPr>
          <a:xfrm>
            <a:off x="210174" y="6069260"/>
            <a:ext cx="13716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venir Book" panose="02000503020000020003" pitchFamily="2" charset="0"/>
                <a:cs typeface="Times New Roman" panose="02020603050405020304" pitchFamily="18" charset="0"/>
              </a:rPr>
              <a:t>ABSTRACT</a:t>
            </a:r>
          </a:p>
          <a:p>
            <a:r>
              <a:rPr lang="en-US" sz="4000" dirty="0">
                <a:latin typeface="Avenir Book" panose="02000503020000020003" pitchFamily="2" charset="0"/>
                <a:cs typeface="Times New Roman" panose="02020603050405020304" pitchFamily="18" charset="0"/>
              </a:rPr>
              <a:t>Abstract text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15E2D8-43D2-0806-3096-FEB0262CB21F}"/>
              </a:ext>
            </a:extLst>
          </p:cNvPr>
          <p:cNvSpPr txBox="1"/>
          <p:nvPr/>
        </p:nvSpPr>
        <p:spPr>
          <a:xfrm>
            <a:off x="73014" y="9325131"/>
            <a:ext cx="13716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venir Book" panose="02000503020000020003" pitchFamily="2" charset="0"/>
                <a:cs typeface="Times New Roman" panose="02020603050405020304" pitchFamily="18" charset="0"/>
              </a:rPr>
              <a:t>INTRODUCTION / LITERATURE REVIEW</a:t>
            </a:r>
          </a:p>
          <a:p>
            <a:r>
              <a:rPr lang="en-US" sz="4000" dirty="0">
                <a:latin typeface="Avenir Book" panose="02000503020000020003" pitchFamily="2" charset="0"/>
                <a:cs typeface="Times New Roman" panose="02020603050405020304" pitchFamily="18" charset="0"/>
              </a:rPr>
              <a:t>Previous work that illustrates the current project in context.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EFE3AA-12B1-9C29-88A2-46744AA36F1B}"/>
              </a:ext>
            </a:extLst>
          </p:cNvPr>
          <p:cNvSpPr txBox="1"/>
          <p:nvPr/>
        </p:nvSpPr>
        <p:spPr>
          <a:xfrm>
            <a:off x="210174" y="16617556"/>
            <a:ext cx="13716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venir Book" panose="02000503020000020003" pitchFamily="2" charset="0"/>
                <a:cs typeface="Times New Roman" panose="02020603050405020304" pitchFamily="18" charset="0"/>
              </a:rPr>
              <a:t>METHODOLOGY / PROCESS</a:t>
            </a:r>
          </a:p>
          <a:p>
            <a:r>
              <a:rPr lang="en-US" sz="4000" dirty="0">
                <a:latin typeface="Avenir Book" panose="02000503020000020003" pitchFamily="2" charset="0"/>
                <a:cs typeface="Times New Roman" panose="02020603050405020304" pitchFamily="18" charset="0"/>
              </a:rPr>
              <a:t>This is how I did my project.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85FB19-5864-CFE8-7F26-E7F2FC14ABF9}"/>
              </a:ext>
            </a:extLst>
          </p:cNvPr>
          <p:cNvSpPr txBox="1"/>
          <p:nvPr/>
        </p:nvSpPr>
        <p:spPr>
          <a:xfrm>
            <a:off x="14849787" y="16408900"/>
            <a:ext cx="13716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venir Book" panose="02000503020000020003" pitchFamily="2" charset="0"/>
                <a:cs typeface="Times New Roman" panose="02020603050405020304" pitchFamily="18" charset="0"/>
              </a:rPr>
              <a:t>RESULTS / DATA / EVIDENCE</a:t>
            </a:r>
          </a:p>
          <a:p>
            <a:r>
              <a:rPr lang="en-US" sz="4000" dirty="0">
                <a:latin typeface="Avenir Book" panose="02000503020000020003" pitchFamily="2" charset="0"/>
                <a:cs typeface="Times New Roman" panose="02020603050405020304" pitchFamily="18" charset="0"/>
              </a:rPr>
              <a:t>Here are my results. May include more visual displays.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0DD54C-039F-3CC0-CF04-92D71A9EA867}"/>
              </a:ext>
            </a:extLst>
          </p:cNvPr>
          <p:cNvSpPr txBox="1"/>
          <p:nvPr/>
        </p:nvSpPr>
        <p:spPr>
          <a:xfrm>
            <a:off x="14849787" y="23068363"/>
            <a:ext cx="13716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venir Book" panose="02000503020000020003" pitchFamily="2" charset="0"/>
                <a:cs typeface="Times New Roman" panose="02020603050405020304" pitchFamily="18" charset="0"/>
              </a:rPr>
              <a:t>DISCUSSION/CONCLUSIONS</a:t>
            </a:r>
          </a:p>
          <a:p>
            <a:r>
              <a:rPr lang="en-US" sz="4000" dirty="0">
                <a:latin typeface="Avenir Book" panose="02000503020000020003" pitchFamily="2" charset="0"/>
                <a:cs typeface="Times New Roman" panose="02020603050405020304" pitchFamily="18" charset="0"/>
              </a:rPr>
              <a:t>Text appears here. Discuss your findings and results and/or what are the next steps or new questions for this project?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B2F0C5-86DB-6C38-5CDB-CED224E3D813}"/>
              </a:ext>
            </a:extLst>
          </p:cNvPr>
          <p:cNvSpPr txBox="1"/>
          <p:nvPr/>
        </p:nvSpPr>
        <p:spPr>
          <a:xfrm>
            <a:off x="29302742" y="24822026"/>
            <a:ext cx="1371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venir Book" panose="02000503020000020003" pitchFamily="2" charset="0"/>
                <a:cs typeface="Times New Roman" panose="02020603050405020304" pitchFamily="18" charset="0"/>
              </a:rPr>
              <a:t>ACKNOWLEDGEMENTS</a:t>
            </a:r>
          </a:p>
          <a:p>
            <a:r>
              <a:rPr lang="en-US" sz="4000" dirty="0">
                <a:latin typeface="Avenir Book" panose="02000503020000020003" pitchFamily="2" charset="0"/>
                <a:cs typeface="Times New Roman" panose="02020603050405020304" pitchFamily="18" charset="0"/>
              </a:rPr>
              <a:t>Text appears here. Acknowledge grant funding and people </a:t>
            </a:r>
            <a:br>
              <a:rPr lang="en-US" sz="4000" dirty="0">
                <a:latin typeface="Avenir Book" panose="02000503020000020003" pitchFamily="2" charset="0"/>
                <a:cs typeface="Times New Roman" panose="02020603050405020304" pitchFamily="18" charset="0"/>
              </a:rPr>
            </a:br>
            <a:r>
              <a:rPr lang="en-US" sz="4000" dirty="0">
                <a:latin typeface="Avenir Book" panose="02000503020000020003" pitchFamily="2" charset="0"/>
                <a:cs typeface="Times New Roman" panose="02020603050405020304" pitchFamily="18" charset="0"/>
              </a:rPr>
              <a:t>who helped support your research, but do not rise to the level of co-author.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82B7DC-59D6-FB8D-36D4-CBC7AE1BB397}"/>
              </a:ext>
            </a:extLst>
          </p:cNvPr>
          <p:cNvSpPr txBox="1"/>
          <p:nvPr/>
        </p:nvSpPr>
        <p:spPr>
          <a:xfrm>
            <a:off x="29284813" y="29217051"/>
            <a:ext cx="13716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venir Book" panose="02000503020000020003" pitchFamily="2" charset="0"/>
                <a:cs typeface="Times New Roman" panose="02020603050405020304" pitchFamily="18" charset="0"/>
              </a:rPr>
              <a:t>REFERENCES:</a:t>
            </a:r>
          </a:p>
          <a:p>
            <a:r>
              <a:rPr lang="en-US" sz="4000" dirty="0">
                <a:latin typeface="Avenir Book" panose="02000503020000020003" pitchFamily="2" charset="0"/>
                <a:cs typeface="Times New Roman" panose="02020603050405020304" pitchFamily="18" charset="0"/>
              </a:rPr>
              <a:t>List your references here. May use a smaller font (</a:t>
            </a:r>
            <a:r>
              <a:rPr lang="en-US" sz="1600" dirty="0">
                <a:latin typeface="Avenir Book" panose="02000503020000020003" pitchFamily="2" charset="0"/>
                <a:cs typeface="Times New Roman" panose="02020603050405020304" pitchFamily="18" charset="0"/>
              </a:rPr>
              <a:t>down to 16 point</a:t>
            </a:r>
            <a:r>
              <a:rPr lang="en-US" sz="4000" dirty="0">
                <a:latin typeface="Avenir Book" panose="02000503020000020003" pitchFamily="2" charset="0"/>
                <a:cs typeface="Times New Roman" panose="02020603050405020304" pitchFamily="18" charset="0"/>
              </a:rPr>
              <a:t>) if needed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4831AF-555A-D3AE-7805-F68F0E6C2466}"/>
              </a:ext>
            </a:extLst>
          </p:cNvPr>
          <p:cNvSpPr txBox="1"/>
          <p:nvPr/>
        </p:nvSpPr>
        <p:spPr>
          <a:xfrm>
            <a:off x="7315200" y="1221386"/>
            <a:ext cx="29260800" cy="3557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999" b="1" dirty="0">
                <a:latin typeface="Avenir Book" panose="02000503020000020003" pitchFamily="2" charset="0"/>
                <a:cs typeface="Times New Roman" panose="02020603050405020304" pitchFamily="18" charset="0"/>
              </a:rPr>
              <a:t>OSCAR Poster Template</a:t>
            </a:r>
          </a:p>
          <a:p>
            <a:r>
              <a:rPr lang="en-US" dirty="0">
                <a:latin typeface="Avenir Book" panose="02000503020000020003" pitchFamily="2" charset="0"/>
                <a:cs typeface="Times New Roman" panose="02020603050405020304" pitchFamily="18" charset="0"/>
              </a:rPr>
              <a:t>Authors | email</a:t>
            </a:r>
          </a:p>
          <a:p>
            <a:r>
              <a:rPr lang="en-US" dirty="0">
                <a:latin typeface="Avenir Book" panose="02000503020000020003" pitchFamily="2" charset="0"/>
                <a:cs typeface="Times New Roman" panose="02020603050405020304" pitchFamily="18" charset="0"/>
              </a:rPr>
              <a:t>Department | George Mason University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3831E6-F6F5-8AF5-07E3-A7DF4048BEA8}"/>
              </a:ext>
            </a:extLst>
          </p:cNvPr>
          <p:cNvGrpSpPr/>
          <p:nvPr/>
        </p:nvGrpSpPr>
        <p:grpSpPr>
          <a:xfrm>
            <a:off x="14849787" y="5368976"/>
            <a:ext cx="13181180" cy="9751547"/>
            <a:chOff x="712053" y="11610635"/>
            <a:chExt cx="13716000" cy="992804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A082CA1-85E4-371A-13E8-460494F50C05}"/>
                </a:ext>
              </a:extLst>
            </p:cNvPr>
            <p:cNvSpPr/>
            <p:nvPr/>
          </p:nvSpPr>
          <p:spPr>
            <a:xfrm>
              <a:off x="712053" y="11610635"/>
              <a:ext cx="13716000" cy="925157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  <a:t>VISUAL DISPLAY:</a:t>
              </a:r>
              <a:b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</a:br>
              <a: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  <a:t>PICTURE/MAP/GRAPH/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  <a:t>DIAGRAM/QUOTE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BCBAE2C-7212-D9C2-8E1F-67D9F0147EAA}"/>
                </a:ext>
              </a:extLst>
            </p:cNvPr>
            <p:cNvSpPr txBox="1"/>
            <p:nvPr/>
          </p:nvSpPr>
          <p:spPr>
            <a:xfrm>
              <a:off x="712053" y="20857154"/>
              <a:ext cx="13716000" cy="681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>
                  <a:latin typeface="Avenir Book" panose="02000503020000020003" pitchFamily="2" charset="0"/>
                  <a:cs typeface="Times New Roman" panose="02020603050405020304" pitchFamily="18" charset="0"/>
                </a:rPr>
                <a:t>Figure 1 Caption</a:t>
              </a:r>
              <a:endParaRPr lang="en-US" sz="4000" dirty="0">
                <a:latin typeface="Avenir Book" panose="02000503020000020003" pitchFamily="2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3766538-B32E-866D-97AC-02F9131209B4}"/>
              </a:ext>
            </a:extLst>
          </p:cNvPr>
          <p:cNvGrpSpPr/>
          <p:nvPr/>
        </p:nvGrpSpPr>
        <p:grpSpPr>
          <a:xfrm>
            <a:off x="29302742" y="13816786"/>
            <a:ext cx="13716000" cy="10060322"/>
            <a:chOff x="1550887" y="12206172"/>
            <a:chExt cx="13716000" cy="1006032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B3EE492-8D59-397E-7811-50055C060A61}"/>
                </a:ext>
              </a:extLst>
            </p:cNvPr>
            <p:cNvSpPr/>
            <p:nvPr/>
          </p:nvSpPr>
          <p:spPr>
            <a:xfrm>
              <a:off x="1550887" y="12206172"/>
              <a:ext cx="13716000" cy="925157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  <a:t>VISUAL DISPLAY:</a:t>
              </a:r>
              <a:b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</a:br>
              <a: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  <a:t>PICTURE/MAP/GRAPH/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  <a:t>DIAGRAM/QUOTE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59F0335-C9C0-CDDC-DD17-0B290856645D}"/>
                </a:ext>
              </a:extLst>
            </p:cNvPr>
            <p:cNvSpPr txBox="1"/>
            <p:nvPr/>
          </p:nvSpPr>
          <p:spPr>
            <a:xfrm>
              <a:off x="1550887" y="21558608"/>
              <a:ext cx="13716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latin typeface="Avenir Book" panose="02000503020000020003" pitchFamily="2" charset="0"/>
                  <a:cs typeface="Times New Roman" panose="02020603050405020304" pitchFamily="18" charset="0"/>
                </a:rPr>
                <a:t>Figure 2 Caption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BA3F984-F200-71F9-C3CF-8828B20920AA}"/>
              </a:ext>
            </a:extLst>
          </p:cNvPr>
          <p:cNvGrpSpPr/>
          <p:nvPr/>
        </p:nvGrpSpPr>
        <p:grpSpPr>
          <a:xfrm>
            <a:off x="533401" y="22599164"/>
            <a:ext cx="13868400" cy="10020423"/>
            <a:chOff x="537882" y="12131040"/>
            <a:chExt cx="13868400" cy="1002042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D638F20-E009-AFD8-F407-EFA06B6F0B46}"/>
                </a:ext>
              </a:extLst>
            </p:cNvPr>
            <p:cNvSpPr/>
            <p:nvPr/>
          </p:nvSpPr>
          <p:spPr>
            <a:xfrm>
              <a:off x="537882" y="12131040"/>
              <a:ext cx="13716000" cy="925157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  <a:t>VISUAL DISPLAY:</a:t>
              </a:r>
              <a:b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</a:br>
              <a: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  <a:t>PICTURE/MAP/GRAPH/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  <a:latin typeface="Avenir Book" panose="02000503020000020003" pitchFamily="2" charset="0"/>
                  <a:cs typeface="Times New Roman" panose="02020603050405020304" pitchFamily="18" charset="0"/>
                </a:rPr>
                <a:t>DIAGRAM/QUOTE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15C381-DB9C-9F49-9B46-F61A03350A10}"/>
                </a:ext>
              </a:extLst>
            </p:cNvPr>
            <p:cNvSpPr txBox="1"/>
            <p:nvPr/>
          </p:nvSpPr>
          <p:spPr>
            <a:xfrm>
              <a:off x="690282" y="21443577"/>
              <a:ext cx="13716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latin typeface="Avenir Book" panose="02000503020000020003" pitchFamily="2" charset="0"/>
                  <a:cs typeface="Times New Roman" panose="02020603050405020304" pitchFamily="18" charset="0"/>
                </a:rPr>
                <a:t>Figure 3 Caption</a:t>
              </a:r>
            </a:p>
          </p:txBody>
        </p:sp>
      </p:grpSp>
      <p:pic>
        <p:nvPicPr>
          <p:cNvPr id="1026" name="Picture 2" descr="George Mason University Logo-4C v">
            <a:extLst>
              <a:ext uri="{FF2B5EF4-FFF2-40B4-BE49-F238E27FC236}">
                <a16:creationId xmlns:a16="http://schemas.microsoft.com/office/drawing/2014/main" id="{2A71ADC8-EF61-FF03-2426-7AACEA4FA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6478"/>
            <a:ext cx="4343400" cy="508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212E852-72D4-BE9C-1E48-E9144A144A71}"/>
              </a:ext>
            </a:extLst>
          </p:cNvPr>
          <p:cNvSpPr>
            <a:spLocks noChangeAspect="1"/>
          </p:cNvSpPr>
          <p:nvPr/>
        </p:nvSpPr>
        <p:spPr>
          <a:xfrm>
            <a:off x="31057774" y="1892639"/>
            <a:ext cx="10137292" cy="8805395"/>
          </a:xfrm>
          <a:prstGeom prst="ellipse">
            <a:avLst/>
          </a:prstGeom>
          <a:blipFill dpi="0" rotWithShape="1">
            <a:blip r:embed="rId5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tx1"/>
                </a:solidFill>
                <a:latin typeface="Avenir Book" panose="02000503020000020003" pitchFamily="2" charset="0"/>
                <a:cs typeface="Times New Roman" panose="02020603050405020304" pitchFamily="18" charset="0"/>
              </a:rPr>
              <a:t>RESEARCH QUESTION/</a:t>
            </a:r>
          </a:p>
          <a:p>
            <a:pPr algn="ctr"/>
            <a:r>
              <a:rPr lang="en-US" sz="6600" b="1" dirty="0">
                <a:solidFill>
                  <a:schemeClr val="tx1"/>
                </a:solidFill>
                <a:latin typeface="Avenir Book" panose="02000503020000020003" pitchFamily="2" charset="0"/>
                <a:cs typeface="Times New Roman" panose="02020603050405020304" pitchFamily="18" charset="0"/>
              </a:rPr>
              <a:t>HYPOTHESIS</a:t>
            </a:r>
          </a:p>
          <a:p>
            <a:pPr algn="ctr"/>
            <a:r>
              <a:rPr lang="en-US" sz="4400" dirty="0">
                <a:solidFill>
                  <a:schemeClr val="tx1"/>
                </a:solidFill>
                <a:latin typeface="Avenir Book" panose="02000503020000020003" pitchFamily="2" charset="0"/>
                <a:cs typeface="Times New Roman" panose="02020603050405020304" pitchFamily="18" charset="0"/>
              </a:rPr>
              <a:t>Question or Hypothesis. </a:t>
            </a:r>
          </a:p>
        </p:txBody>
      </p:sp>
    </p:spTree>
    <p:extLst>
      <p:ext uri="{BB962C8B-B14F-4D97-AF65-F5344CB8AC3E}">
        <p14:creationId xmlns:p14="http://schemas.microsoft.com/office/powerpoint/2010/main" val="3396048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blipFill dpi="0" rotWithShape="1">
          <a:blip xmlns:r="http://schemas.openxmlformats.org/officeDocument/2006/relationships" r:embed="rId1">
            <a:alphaModFix amt="37000"/>
          </a:blip>
          <a:srcRect/>
          <a:stretch>
            <a:fillRect/>
          </a:stretch>
        </a:blipFill>
        <a:ln>
          <a:noFill/>
        </a:ln>
      </a:spPr>
      <a:bodyPr rtlCol="0" anchor="ctr"/>
      <a:lstStyle>
        <a:defPPr algn="l">
          <a:defRPr sz="6600" b="1" dirty="0" smtClean="0">
            <a:solidFill>
              <a:schemeClr val="tx1"/>
            </a:solidFill>
            <a:latin typeface="Avenir Book" panose="02000503020000020003" pitchFamily="2" charset="0"/>
            <a:cs typeface="Times New Roman" panose="02020603050405020304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SCAR Research Poster Template Final" id="{D86A0E3A-2FCB-0D46-B95A-195BA78DD8F9}" vid="{2124563E-4373-0242-8C6E-0A998DDC20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185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Jiaying Dai</dc:creator>
  <cp:lastModifiedBy>Jiaying Dai</cp:lastModifiedBy>
  <cp:revision>2</cp:revision>
  <dcterms:created xsi:type="dcterms:W3CDTF">2025-02-25T15:28:03Z</dcterms:created>
  <dcterms:modified xsi:type="dcterms:W3CDTF">2025-02-26T06:22:54Z</dcterms:modified>
</cp:coreProperties>
</file>